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29"/>
  </p:notesMasterIdLst>
  <p:sldIdLst>
    <p:sldId id="256" r:id="rId4"/>
    <p:sldId id="259" r:id="rId5"/>
    <p:sldId id="341" r:id="rId6"/>
    <p:sldId id="328" r:id="rId7"/>
    <p:sldId id="329" r:id="rId8"/>
    <p:sldId id="330" r:id="rId9"/>
    <p:sldId id="331" r:id="rId10"/>
    <p:sldId id="332" r:id="rId11"/>
    <p:sldId id="345" r:id="rId12"/>
    <p:sldId id="346" r:id="rId13"/>
    <p:sldId id="333" r:id="rId14"/>
    <p:sldId id="335" r:id="rId15"/>
    <p:sldId id="336" r:id="rId16"/>
    <p:sldId id="337" r:id="rId17"/>
    <p:sldId id="338" r:id="rId18"/>
    <p:sldId id="339" r:id="rId19"/>
    <p:sldId id="340" r:id="rId20"/>
    <p:sldId id="342" r:id="rId21"/>
    <p:sldId id="344" r:id="rId22"/>
    <p:sldId id="343" r:id="rId23"/>
    <p:sldId id="334" r:id="rId24"/>
    <p:sldId id="260" r:id="rId25"/>
    <p:sldId id="261" r:id="rId26"/>
    <p:sldId id="311" r:id="rId27"/>
    <p:sldId id="310" r:id="rId28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6"/>
    <p:restoredTop sz="94694"/>
  </p:normalViewPr>
  <p:slideViewPr>
    <p:cSldViewPr snapToGrid="0">
      <p:cViewPr varScale="1">
        <p:scale>
          <a:sx n="152" d="100"/>
          <a:sy n="152" d="100"/>
        </p:scale>
        <p:origin x="5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5/5/25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24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Apagon</a:t>
            </a:r>
            <a:r>
              <a:rPr lang="en-US" dirty="0"/>
              <a:t>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5/5/25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5/5/25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5/5/25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5/5/25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Apagón</a:t>
            </a:r>
            <a:r>
              <a:rPr lang="en-US" dirty="0"/>
              <a:t>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5/5/25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5/5/25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5/5/25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lperiodicodelaenergia.com/dos-centrales-de-generacion-electrica-desconectadas-posible-causa-del-apagon-en-espana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</a:t>
            </a:r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14CB7-ACFD-786C-99A3-30C25BA0D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showing a line&#10;&#10;AI-generated content may be incorrect.">
            <a:extLst>
              <a:ext uri="{FF2B5EF4-FFF2-40B4-BE49-F238E27FC236}">
                <a16:creationId xmlns:a16="http://schemas.microsoft.com/office/drawing/2014/main" id="{ACC3F8E9-F5F8-DCD4-A29C-CB49BD55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4FF27-A218-2B6E-DD9C-3F010305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8BD774A7-C19D-1D58-2429-89B7EBCD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40451CE-34D0-6C9D-7B7E-85EF99F4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8A7C1B1-6118-086B-8422-DE4307F3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D9D9B-907D-D8C8-6F02-8F60C5A9B975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7AA031-92F2-7BE5-A346-72CBA2A4296B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A3D06-0568-49E9-C378-1431C297F952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3F70DB-4FC3-EB43-FB67-DFC10C68DD28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81950B-0136-4C39-DE0E-4607B6E17EBE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40DD4C-FA4A-06C7-E8C9-A34A688A3C3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BC7264-1EFC-E967-976C-5FE462D258FE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1B7014-72A3-3D8E-A483-468D33CCE0AF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4ECEE-0FE6-7DF1-1C03-60BA47EBBF21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6EA8F-9026-1063-CCA5-4B12A1B80EBC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39EAF4-DEF3-1AA9-4D63-0453EAAF4522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EC7670-A9D6-4A7C-4CDD-BE3A4B7BCA76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</p:spTree>
    <p:extLst>
      <p:ext uri="{BB962C8B-B14F-4D97-AF65-F5344CB8AC3E}">
        <p14:creationId xmlns:p14="http://schemas.microsoft.com/office/powerpoint/2010/main" val="279008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8C67E-1B58-9CE1-5EA2-AEFFA194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1B26E07-77BA-70BA-EE0B-FA5126A0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A40D-D4BE-11CB-E902-CC0B8BC4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12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C0C50A-38C2-98D9-D8FC-41749C1392F9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B798418D-3BD0-DFC6-F9AE-BAE7DA19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01DFCE4-5305-5D5F-A2D6-2883084E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1A9D05-B7FF-2391-7133-53A4670F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 err="1"/>
              <a:t>Rocof</a:t>
            </a:r>
            <a:r>
              <a:rPr lang="en-US" dirty="0"/>
              <a:t> Overview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D9FF4E-1CDF-AC2A-8540-CAFA5BC8D2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9C2587-653F-5896-159A-9BBAB603CDCB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</p:spTree>
    <p:extLst>
      <p:ext uri="{BB962C8B-B14F-4D97-AF65-F5344CB8AC3E}">
        <p14:creationId xmlns:p14="http://schemas.microsoft.com/office/powerpoint/2010/main" val="128868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573E-7D7A-5FCF-3A5B-D671563F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showing a red line&#10;&#10;AI-generated content may be incorrect.">
            <a:extLst>
              <a:ext uri="{FF2B5EF4-FFF2-40B4-BE49-F238E27FC236}">
                <a16:creationId xmlns:a16="http://schemas.microsoft.com/office/drawing/2014/main" id="{3D472971-74C3-BCF5-B41D-9B2278C5CB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DF0E-07FE-36AA-78E9-FB2BD04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A1BB6A-3EB3-51E7-F724-3D1BCA85CB51}"/>
              </a:ext>
            </a:extLst>
          </p:cNvPr>
          <p:cNvSpPr txBox="1"/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6CBFC385-2BF1-C2C4-6425-B8F6E4E0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5132D9B-2BF5-89E3-3061-3D26EA8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650704-1C8B-A9C8-03AB-0FB7643A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 err="1"/>
              <a:t>Rocof</a:t>
            </a:r>
            <a:r>
              <a:rPr lang="en-US" dirty="0"/>
              <a:t> stayed within limits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DE31A1-6F0A-C632-77FF-6866952BF68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256477" y="3539152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782EFF-5B85-BEB6-101A-E552468ABC61}"/>
              </a:ext>
            </a:extLst>
          </p:cNvPr>
          <p:cNvSpPr txBox="1"/>
          <p:nvPr/>
        </p:nvSpPr>
        <p:spPr>
          <a:xfrm>
            <a:off x="7756100" y="3277542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04612C-CED3-0A53-97EA-22145C10B133}"/>
              </a:ext>
            </a:extLst>
          </p:cNvPr>
          <p:cNvSpPr txBox="1"/>
          <p:nvPr/>
        </p:nvSpPr>
        <p:spPr>
          <a:xfrm>
            <a:off x="7638874" y="4583161"/>
            <a:ext cx="1943451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94482A-739B-D2AA-F89E-72C0208AE0AD}"/>
              </a:ext>
            </a:extLst>
          </p:cNvPr>
          <p:cNvCxnSpPr>
            <a:cxnSpLocks/>
          </p:cNvCxnSpPr>
          <p:nvPr/>
        </p:nvCxnSpPr>
        <p:spPr>
          <a:xfrm>
            <a:off x="7256477" y="4256974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3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D6C7A-CEF5-7A26-995A-6A67A7E7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FE60-4E4F-9700-93CC-37A7D0FF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15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AEA17F75-4296-A2FA-361D-50CA33FB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205C306-E2A0-B86F-12F7-1BCFFB69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F45967D-A2B5-2A18-92BC-F112520E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200B65C-BB4A-2CF3-7D33-63DE59CA7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C6908-1A78-6B42-F66E-4A609B89A1CF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6FD2B-C681-91ED-93B0-3FD8904E0A38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37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4A26A-767D-B4F6-BA4F-8247EB0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A713562-8C4F-7D46-DB7C-068D855814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1495-8436-17A4-33DB-5C8FCB1B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09D03E3A-F1C1-4096-EFC6-931C0A2D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169753F-F463-E0A7-AA4C-999CFC9A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F7A254E-12C3-EB63-262D-7D15824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74DFE-D487-6232-82F2-6FC697808FE9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90C1C7-6305-213D-AB4C-6556165B0870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2EEA3-AA34-4313-B8A1-60AE7DD9E9CA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C1CB80-EF44-4E40-C4C5-914A1CD48A9C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</p:spTree>
    <p:extLst>
      <p:ext uri="{BB962C8B-B14F-4D97-AF65-F5344CB8AC3E}">
        <p14:creationId xmlns:p14="http://schemas.microsoft.com/office/powerpoint/2010/main" val="50399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1950-AC74-A022-A579-FC48C23E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of a graph&#10;&#10;AI-generated content may be incorrect.">
            <a:extLst>
              <a:ext uri="{FF2B5EF4-FFF2-40B4-BE49-F238E27FC236}">
                <a16:creationId xmlns:a16="http://schemas.microsoft.com/office/drawing/2014/main" id="{1FBBE2B7-E783-10A4-EC3C-9C635517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1830-4C9C-A346-42BF-B605543F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3A4D26DC-0B45-9012-DF44-26EF1DC9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BBB38EF-0429-9184-F8CF-9137F434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FA2F926-A2A2-8E9E-9AAC-B41A8510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2BEA48-AF6E-DBE8-4A46-D898F4E5C62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45123" y="2606049"/>
            <a:ext cx="3065477" cy="1739448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4B21F-D171-6088-2FB8-CC54A3760011}"/>
              </a:ext>
            </a:extLst>
          </p:cNvPr>
          <p:cNvSpPr txBox="1"/>
          <p:nvPr/>
        </p:nvSpPr>
        <p:spPr>
          <a:xfrm>
            <a:off x="6367444" y="1959718"/>
            <a:ext cx="448631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 April 28th, the Spanish grid’s total inertia was very low, but not unprecedented</a:t>
            </a:r>
          </a:p>
        </p:txBody>
      </p:sp>
    </p:spTree>
    <p:extLst>
      <p:ext uri="{BB962C8B-B14F-4D97-AF65-F5344CB8AC3E}">
        <p14:creationId xmlns:p14="http://schemas.microsoft.com/office/powerpoint/2010/main" val="59918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0ED9DC-4971-7135-E094-41273EAD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18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Qué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causó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el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apagón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E8F6A-0A0E-914E-0C0B-D16E7CED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662"/>
          </a:xfrm>
        </p:spPr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63469-1120-814B-749B-7D8E429F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Apagon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35D80-E46E-532C-2985-BFE5F89F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6F954-1137-DA96-89C5-9421F79D23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658EE7-C111-B770-847B-00DEB15C74F4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5F68F-A9AC-A409-214D-A4342EA6F50F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FA91-30C8-5623-AE16-0CE2F97EEAF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99E3F-F14F-DD0A-1C63-F5FB6BB7BE6E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55E3D0-BEAA-48B9-3BAA-11DBDCD7EE68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7509A6-451A-5EB0-7AC8-3DB11E637270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1DFB4B-38C0-A1C3-C8A0-4EDA069F8000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A0E02A-C28E-4336-444A-A42F7727EAA1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0E8605-6E52-82FD-4F8B-C8B55BEFF7A3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E976-0169-239C-7B05-257F24F7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graph&#10;&#10;AI-generated content may be incorrect.">
            <a:extLst>
              <a:ext uri="{FF2B5EF4-FFF2-40B4-BE49-F238E27FC236}">
                <a16:creationId xmlns:a16="http://schemas.microsoft.com/office/drawing/2014/main" id="{C7D345B4-82B8-8021-C998-301D72AB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90D2-72BD-5E8F-461D-0F58E036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4C176255-B98D-78F2-3B10-B6A007BA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E22AFEC-5E04-7DE8-BC35-659FE79B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96D798-B13F-AEC9-615B-AC5766AB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369C-1CCE-5D21-C474-784F3FE9989F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DAE3D-B9B0-FC00-3E60-D40A6134889F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FFF60-9BEE-E794-53D2-723F58311A29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7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23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25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2E741-8360-5C6D-CBF4-8AE612EB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7BCBB-CD1F-D74E-34FE-519C93D5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3</a:t>
            </a:fld>
            <a:endParaRPr lang="es-ES" alt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9278B-0758-C21C-208F-AD338F99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A9D25-B0AF-4ED5-CB41-E1942F78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1" y="207647"/>
            <a:ext cx="6142666" cy="486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F2637-B5F5-19D3-C7DA-AE22BA7A493B}"/>
              </a:ext>
            </a:extLst>
          </p:cNvPr>
          <p:cNvSpPr txBox="1"/>
          <p:nvPr/>
        </p:nvSpPr>
        <p:spPr>
          <a:xfrm>
            <a:off x="6964312" y="6434909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Qué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causó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el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apagón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14442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4B26FCFF-2F91-B177-1FD8-B0A71D45CC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8ED90-082D-2D16-C3BB-703914D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978" y="201050"/>
            <a:ext cx="10006822" cy="85915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A090A-7D87-0DCF-51D2-98031312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57721-D0F0-A63B-8B54-D0FF11E9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75D32-881E-16D4-3856-949FD4F499E3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D9E94E-1603-A107-1DBA-553F1D9DA9A9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CDE17-C000-3A09-5D50-68E63516595E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1B93CB-DBCD-B744-3A99-9CE5A61A5718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094BBB-416F-52A1-CE08-35C306ADEC9F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9A718-D669-1BC8-F2AE-5A7EF130AD3A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3CE148-C2CB-ED3E-0715-07DFB045476B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523F0-1091-7EFF-3CB2-3B539179950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C87DF-4C32-0014-4D05-7AE0E9A2F621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0F52D-3DE5-C1DE-645E-C72AC4186B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9A4AFB-3E07-3D02-5A62-BFA3880ACA46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D0BC99-B775-91CB-1FD6-C5640AD2B579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256C71-DB1F-62A3-EC01-008ED6C5F6A1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FB527C-88B3-21CA-6B61-5305AE05CF31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C585CD-3946-A308-3909-6FA0D5244F69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D187-FCCD-146B-A9A9-436230D72A3F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Imagen 5">
            <a:extLst>
              <a:ext uri="{FF2B5EF4-FFF2-40B4-BE49-F238E27FC236}">
                <a16:creationId xmlns:a16="http://schemas.microsoft.com/office/drawing/2014/main" id="{65F34267-38E8-6723-CC71-1260D70D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F30DDC16-BC56-80D8-6167-5A6E6640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26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59F5-58CD-9953-EC69-74817340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7761-F540-3E70-D100-94B0C69F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701" y="365125"/>
            <a:ext cx="9169637" cy="593751"/>
          </a:xfrm>
        </p:spPr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8A55-E452-575E-D07A-3D85BCE0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81" name="Picture 80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2886B850-A281-0144-CF05-149BE8225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4A9910C-BB02-648F-1425-7318719AAA62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5D8A04-0D83-0FCA-213C-95AF297FBC5A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FB0F2D-6059-5991-8B3D-4D18EE33420E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12:13pm* we see notable frequency oscillations in the Iberian grid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EBA837-557A-47CC-14C7-BF4CB3120CE9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69DCAD-4135-314E-954A-E9250867434D}"/>
              </a:ext>
            </a:extLst>
          </p:cNvPr>
          <p:cNvSpPr txBox="1"/>
          <p:nvPr/>
        </p:nvSpPr>
        <p:spPr>
          <a:xfrm>
            <a:off x="94004" y="2228671"/>
            <a:ext cx="1281869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 LEMUR currently only has frequency data from 12:12:51pm – 13:12:50pm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213181-1566-3535-8A6C-224E89D79149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D259DE3-2D30-2F38-0D26-C9D298418310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Imagen 5">
            <a:extLst>
              <a:ext uri="{FF2B5EF4-FFF2-40B4-BE49-F238E27FC236}">
                <a16:creationId xmlns:a16="http://schemas.microsoft.com/office/drawing/2014/main" id="{5E85F078-DBBA-3B01-7B9B-9113ACE4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834FE796-7EC2-B4B1-3DD5-728D8BE90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33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B9726-843B-FFCD-614F-676A88AB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04841A9E-7EC8-B439-D1B6-FA687306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A3C7D-5197-26AB-A5AB-CAAA513D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ED7B70-C8E1-7FB4-8911-8A4F92852C08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3688E3E-0B38-712C-5ECE-8AB54109BA92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B3033D43-3F07-E651-269E-547E92D1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13D1294-EAD2-4DFF-A4DD-93B81FD5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EB76237-8F58-D357-14DF-98631EA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Oscillations Worsen Rapidly</a:t>
            </a:r>
          </a:p>
        </p:txBody>
      </p:sp>
    </p:spTree>
    <p:extLst>
      <p:ext uri="{BB962C8B-B14F-4D97-AF65-F5344CB8AC3E}">
        <p14:creationId xmlns:p14="http://schemas.microsoft.com/office/powerpoint/2010/main" val="23069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34D1-9057-5795-4643-43D47A79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03494773-604D-5B71-391F-34011340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FABD4-4099-B9F6-2B95-02B92B4E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16CBEE-92BA-3F55-3BB6-BDCC2F7476BA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EB26E6C-9E00-B5BD-BC06-7FFD51540EC1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EF2A639B-0E90-B4A0-8333-12CE6939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634234E-07C0-2CC8-0110-AE75DC44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FB30389-3DC2-AB8A-0312-06CFB416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Oscillations Worsen Rapidly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F980C-FA36-D4FC-01AE-D62370239220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882C5-0C84-450D-9023-4EEA4037388E}"/>
              </a:ext>
            </a:extLst>
          </p:cNvPr>
          <p:cNvSpPr txBox="1"/>
          <p:nvPr/>
        </p:nvSpPr>
        <p:spPr>
          <a:xfrm>
            <a:off x="9067088" y="4838558"/>
            <a:ext cx="2896944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Iberia still wobbly…</a:t>
            </a:r>
          </a:p>
        </p:txBody>
      </p:sp>
    </p:spTree>
    <p:extLst>
      <p:ext uri="{BB962C8B-B14F-4D97-AF65-F5344CB8AC3E}">
        <p14:creationId xmlns:p14="http://schemas.microsoft.com/office/powerpoint/2010/main" val="109904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8E6A-6EB8-EC3A-032C-9C8F36B3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of a graph&#10;&#10;AI-generated content may be incorrect.">
            <a:extLst>
              <a:ext uri="{FF2B5EF4-FFF2-40B4-BE49-F238E27FC236}">
                <a16:creationId xmlns:a16="http://schemas.microsoft.com/office/drawing/2014/main" id="{20DE3438-2234-FC28-9983-0208985A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1063675"/>
            <a:ext cx="10781303" cy="5390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F096-5414-7542-3121-938E1CCC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6A8F4-F51C-0AD3-EA95-C306BA47F35A}"/>
              </a:ext>
            </a:extLst>
          </p:cNvPr>
          <p:cNvSpPr txBox="1"/>
          <p:nvPr/>
        </p:nvSpPr>
        <p:spPr>
          <a:xfrm>
            <a:off x="158840" y="1061718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is probably </a:t>
            </a:r>
            <a:r>
              <a:rPr lang="en-US" i="1" dirty="0"/>
              <a:t>not</a:t>
            </a:r>
            <a:r>
              <a:rPr lang="en-US" dirty="0"/>
              <a:t> the “15GW in 5 seconds”.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is it? 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F0A1412F-4203-5B9D-609C-E50E0A3D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94BD742-5293-528E-6CCF-0341E168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612956F-C111-F1B3-0730-263FF2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C6041-8B33-032B-67E2-F1B4087A9B82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97BB-F6B8-30DF-3716-2D2DF114F155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B50ED-7E02-C894-B84C-D704BBED7EE1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04D21F-9274-D75B-07DA-341AAADDD422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E9E3F7-936A-D86C-BEA4-D0FA2D360EED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6FAE6FEE-525D-6780-E48E-797343F4CD6E}"/>
              </a:ext>
            </a:extLst>
          </p:cNvPr>
          <p:cNvSpPr/>
          <p:nvPr/>
        </p:nvSpPr>
        <p:spPr>
          <a:xfrm>
            <a:off x="4486542" y="1632247"/>
            <a:ext cx="405082" cy="589660"/>
          </a:xfrm>
          <a:custGeom>
            <a:avLst/>
            <a:gdLst>
              <a:gd name="connsiteX0" fmla="*/ 0 w 405082"/>
              <a:gd name="connsiteY0" fmla="*/ 0 h 589660"/>
              <a:gd name="connsiteX1" fmla="*/ 401652 w 405082"/>
              <a:gd name="connsiteY1" fmla="*/ 136732 h 589660"/>
              <a:gd name="connsiteX2" fmla="*/ 188008 w 405082"/>
              <a:gd name="connsiteY2" fmla="*/ 589660 h 5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82" h="589660">
                <a:moveTo>
                  <a:pt x="0" y="0"/>
                </a:moveTo>
                <a:cubicBezTo>
                  <a:pt x="185158" y="19227"/>
                  <a:pt x="370317" y="38455"/>
                  <a:pt x="401652" y="136732"/>
                </a:cubicBezTo>
                <a:cubicBezTo>
                  <a:pt x="432987" y="235009"/>
                  <a:pt x="240707" y="521294"/>
                  <a:pt x="188008" y="589660"/>
                </a:cubicBezTo>
              </a:path>
            </a:pathLst>
          </a:custGeom>
          <a:noFill/>
          <a:ln w="38100">
            <a:solidFill>
              <a:srgbClr val="FFCC2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2559E7-A5EF-3BD6-235E-B51E1ADE3B7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51BDF87-A508-E8CF-9CB8-9B256D19DCBD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A3148-C743-B04F-812B-A67043B81947}"/>
              </a:ext>
            </a:extLst>
          </p:cNvPr>
          <p:cNvSpPr txBox="1"/>
          <p:nvPr/>
        </p:nvSpPr>
        <p:spPr>
          <a:xfrm>
            <a:off x="9272187" y="2102764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6CF6A-952C-5EE6-1825-AB2A8039CF7F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31D334-FC63-DA4F-ACA2-8D81661C3D5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703864" y="4350257"/>
            <a:ext cx="832844" cy="12420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35ACB1-F8F8-408E-DB0D-4089F324E66E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5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746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8146-11CF-3389-7AE1-6E38388F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100-F05E-8D06-73B1-40BFB8BD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97DF0239-0EA7-65D5-652D-8F8BA5A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494514C-BF44-0669-9F97-1669CA55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4232AE6-B538-53E4-AFC4-EEFB9B5D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2FB354FA-0AED-DA09-E6FF-D927F1DC8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" b="3991"/>
          <a:stretch/>
        </p:blipFill>
        <p:spPr>
          <a:xfrm>
            <a:off x="2030135" y="975436"/>
            <a:ext cx="8277775" cy="5485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9E397-30B8-D0AA-1F29-13992738B75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3B19-9B4D-3B59-D075-BB133F78BBF1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</p:spTree>
    <p:extLst>
      <p:ext uri="{BB962C8B-B14F-4D97-AF65-F5344CB8AC3E}">
        <p14:creationId xmlns:p14="http://schemas.microsoft.com/office/powerpoint/2010/main" val="544867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3930</TotalTime>
  <Words>968</Words>
  <Application>Microsoft Macintosh PowerPoint</Application>
  <PresentationFormat>Widescreen</PresentationFormat>
  <Paragraphs>137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</vt:lpstr>
      <vt:lpstr>Oscillations Worsen Rapidly</vt:lpstr>
      <vt:lpstr>Iberia Separates from Europe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Generation MIX on April 28, 2025</vt:lpstr>
      <vt:lpstr>Spanish Inertia was low, but not unprecedented</vt:lpstr>
      <vt:lpstr>PowerPoint Presentation</vt:lpstr>
      <vt:lpstr>Connections with France</vt:lpstr>
      <vt:lpstr>Exports to France were below average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Eva Canal Pesquera</dc:creator>
  <cp:lastModifiedBy>Bryan M</cp:lastModifiedBy>
  <cp:revision>58</cp:revision>
  <cp:lastPrinted>2020-06-11T17:59:51Z</cp:lastPrinted>
  <dcterms:created xsi:type="dcterms:W3CDTF">2020-05-07T12:55:32Z</dcterms:created>
  <dcterms:modified xsi:type="dcterms:W3CDTF">2025-05-05T09:40:15Z</dcterms:modified>
</cp:coreProperties>
</file>